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2374900" y="6045200"/>
            <a:ext cx="19621500" cy="1117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23749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-1816100"/>
            <a:ext cx="24384000" cy="16088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273300" y="-3352800"/>
            <a:ext cx="19850100" cy="12946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998200" y="1930400"/>
            <a:ext cx="15167286" cy="1000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0109200" y="3606800"/>
            <a:ext cx="12472592" cy="838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487400" y="-736600"/>
            <a:ext cx="9662406" cy="6375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idx="22"/>
          </p:nvPr>
        </p:nvSpPr>
        <p:spPr>
          <a:xfrm>
            <a:off x="13111577" y="4381521"/>
            <a:ext cx="9977826" cy="151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139700" y="-25400"/>
            <a:ext cx="17310482" cy="1298497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3858" y="13144500"/>
            <a:ext cx="393205" cy="571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oject: 다  락  방 구현명세서"/>
          <p:cNvSpPr txBox="1"/>
          <p:nvPr>
            <p:ph type="ctrTitle"/>
          </p:nvPr>
        </p:nvSpPr>
        <p:spPr>
          <a:prstGeom prst="rect">
            <a:avLst/>
          </a:prstGeom>
          <a:ln w="9525">
            <a:round/>
          </a:ln>
        </p:spPr>
        <p:txBody>
          <a:bodyPr anchor="ctr"/>
          <a:lstStyle/>
          <a:p>
            <a:pPr defTabSz="437514">
              <a:defRPr sz="5299">
                <a:solidFill>
                  <a:schemeClr val="accent4">
                    <a:hueOff val="-324583"/>
                    <a:satOff val="3212"/>
                    <a:lumOff val="-21846"/>
                  </a:schemeClr>
                </a:solidFill>
                <a:latin typeface="Zapfino"/>
                <a:ea typeface="Zapfino"/>
                <a:cs typeface="Zapfino"/>
                <a:sym typeface="Zapfino"/>
              </a:defRPr>
            </a:pPr>
            <a:r>
              <a:rPr>
                <a:latin typeface="+mn-lt"/>
                <a:ea typeface="+mn-ea"/>
                <a:cs typeface="+mn-cs"/>
                <a:sym typeface="Papyrus"/>
              </a:rPr>
              <a:t>Project:</a:t>
            </a:r>
            <a:br/>
            <a:r>
              <a:t>다  락  방 구현명세서</a:t>
            </a:r>
          </a:p>
        </p:txBody>
      </p:sp>
      <p:sp>
        <p:nvSpPr>
          <p:cNvPr id="120" name="SoHyeon-Park, SoHee-Park, Jeongsang-Choi, SoHee-Hong"/>
          <p:cNvSpPr txBox="1"/>
          <p:nvPr>
            <p:ph type="subTitle" sz="quarter" idx="1"/>
          </p:nvPr>
        </p:nvSpPr>
        <p:spPr>
          <a:xfrm>
            <a:off x="2374900" y="7988300"/>
            <a:ext cx="19621500" cy="2057400"/>
          </a:xfrm>
          <a:prstGeom prst="rect">
            <a:avLst/>
          </a:prstGeom>
          <a:ln w="9525">
            <a:round/>
          </a:ln>
        </p:spPr>
        <p:txBody>
          <a:bodyPr anchor="b"/>
          <a:lstStyle>
            <a:lvl1pPr algn="r">
              <a:defRPr sz="3300"/>
            </a:lvl1pPr>
          </a:lstStyle>
          <a:p>
            <a:pPr/>
            <a:r>
              <a:t>SoHyeon-Park, SoHee-Park, Jeongsang-Choi, SoHee-Hong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DRB_Class_Diagram-class-2.png" descr="DRB_Class_Diagram-class-2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744200" y="3124200"/>
            <a:ext cx="12814301" cy="9113561"/>
          </a:xfrm>
          <a:prstGeom prst="rect">
            <a:avLst/>
          </a:prstGeom>
        </p:spPr>
      </p:pic>
      <p:sp>
        <p:nvSpPr>
          <p:cNvPr id="157" name="4. 클래스 다이어그램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4.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 다이어그램</a:t>
            </a:r>
            <a:r>
              <a:t>(2)</a:t>
            </a:r>
          </a:p>
        </p:txBody>
      </p:sp>
      <p:sp>
        <p:nvSpPr>
          <p:cNvPr id="158" name="writing: 작성된 feed를 저장하는 클래스. effect_save, attach_save, tags_save 에서선택 된 값들이  writing 에 전달되어 함께 저장.…"/>
          <p:cNvSpPr txBox="1"/>
          <p:nvPr>
            <p:ph type="body" sz="half" idx="1"/>
          </p:nvPr>
        </p:nvSpPr>
        <p:spPr>
          <a:xfrm>
            <a:off x="1270000" y="3175000"/>
            <a:ext cx="9525000" cy="9779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writing: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작성된 </a:t>
            </a:r>
            <a:r>
              <a:t>feed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를 저장하는 클래스. </a:t>
            </a:r>
            <a:r>
              <a:t>effect_save, attach_save, tags_save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에서선택 된 값들이 </a:t>
            </a:r>
            <a:r>
              <a:t> writing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에 전달되어 함께 저장.</a:t>
            </a:r>
            <a:endParaRPr>
              <a:latin typeface="Apple Chancery"/>
              <a:ea typeface="Apple Chancery"/>
              <a:cs typeface="Apple Chancery"/>
              <a:sym typeface="Apple Chancery"/>
            </a:endParaRPr>
          </a:p>
          <a:p>
            <a:pPr>
              <a:buBlip>
                <a:blip r:embed="rId3"/>
              </a:buBlip>
            </a:pPr>
            <a:r>
              <a:t>bulletin: e_mail: string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을 참조하여 해당되는 </a:t>
            </a:r>
            <a:r>
              <a:t>feed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불러옴. 불러올 때 </a:t>
            </a:r>
            <a:r>
              <a:t>effect_load, attach_load, tags_load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 클래스를 통해 적용되었던 효과 및 첨부파일, 태그도 함께 불러옴.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DRB_Class_Diagram-class-3.png" descr="DRB_Class_Diagram-class-3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649200" y="3124200"/>
            <a:ext cx="6731000" cy="9283700"/>
          </a:xfrm>
          <a:prstGeom prst="rect">
            <a:avLst/>
          </a:prstGeom>
        </p:spPr>
      </p:pic>
      <p:sp>
        <p:nvSpPr>
          <p:cNvPr id="161" name="4. 클래스 다이어그램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4.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 다이어그램</a:t>
            </a:r>
            <a:r>
              <a:t>(3)</a:t>
            </a:r>
          </a:p>
        </p:txBody>
      </p:sp>
      <p:sp>
        <p:nvSpPr>
          <p:cNvPr id="162" name="myinfo_check: 회원정보 수정 클래스. 3개의 파트로 나뉘어짐. myinfor_update, proPic_update, proIntro_update클래스로 나뉘어지며,  myinfo_check 클래스에서 비밀번호 확인이 되어야 수행 됨."/>
          <p:cNvSpPr txBox="1"/>
          <p:nvPr>
            <p:ph type="body" sz="half" idx="1"/>
          </p:nvPr>
        </p:nvSpPr>
        <p:spPr>
          <a:xfrm>
            <a:off x="1270000" y="3175000"/>
            <a:ext cx="9525000" cy="9779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myinfo_check: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회원정보 수정 클래스. 3개의 파트로 나뉘어짐. </a:t>
            </a:r>
            <a:r>
              <a:t>myinfor_update, proPic_update, proIntro_update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클래스로 나뉘어지며,  </a:t>
            </a:r>
            <a:r>
              <a:t>myinfo_check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클래스에서 비밀번호 확인이 되어야 수행 됨.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21-06-25 at 16.00.37.png" descr="Screen Shot 2021-06-25 at 16.00.37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79850" y="2792444"/>
            <a:ext cx="16624301" cy="10080704"/>
          </a:xfrm>
          <a:prstGeom prst="rect">
            <a:avLst/>
          </a:prstGeom>
        </p:spPr>
      </p:pic>
      <p:sp>
        <p:nvSpPr>
          <p:cNvPr id="165" name="5. 화면기능구현 정의(1) - 로그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(1)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로그인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 Shot 2021-06-25 at 16.03.47.png" descr="Screen Shot 2021-06-25 at 16.03.47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197350" y="2753654"/>
            <a:ext cx="15989301" cy="9999831"/>
          </a:xfrm>
          <a:prstGeom prst="rect">
            <a:avLst/>
          </a:prstGeom>
        </p:spPr>
      </p:pic>
      <p:sp>
        <p:nvSpPr>
          <p:cNvPr id="168" name="5. 화면기능구현 정의(2) - 로그인오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(2)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로그인오류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21-06-25 at 16.04.23.png" descr="Screen Shot 2021-06-25 at 16.04.23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95834"/>
            <a:ext cx="17894301" cy="9992079"/>
          </a:xfrm>
          <a:prstGeom prst="rect">
            <a:avLst/>
          </a:prstGeom>
        </p:spPr>
      </p:pic>
      <p:sp>
        <p:nvSpPr>
          <p:cNvPr id="171" name="5. 화면기능구현 정의(3) - 비밀번호 찾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(3)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비밀번호 찾기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 Shot 2021-06-25 at 16.06.57.png" descr="Screen Shot 2021-06-25 at 16.06.57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79850" y="2836506"/>
            <a:ext cx="16624301" cy="10100838"/>
          </a:xfrm>
          <a:prstGeom prst="rect">
            <a:avLst/>
          </a:prstGeom>
        </p:spPr>
      </p:pic>
      <p:sp>
        <p:nvSpPr>
          <p:cNvPr id="174" name="5. 화면기능구현 정의(4) - 회원가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(4)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회원가입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21-06-25 at 16.07.50.png" descr="Screen Shot 2021-06-25 at 16.07.50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60203"/>
            <a:ext cx="17894301" cy="9980032"/>
          </a:xfrm>
          <a:prstGeom prst="rect">
            <a:avLst/>
          </a:prstGeom>
        </p:spPr>
      </p:pic>
      <p:sp>
        <p:nvSpPr>
          <p:cNvPr id="177" name="5. 화면기능구현 정의(5) - 회원가입오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(5)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회원가입오류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21-06-25 at 16.13.58.png" descr="Screen Shot 2021-06-25 at 16.13.58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12809"/>
            <a:ext cx="17894301" cy="9883532"/>
          </a:xfrm>
          <a:prstGeom prst="rect">
            <a:avLst/>
          </a:prstGeom>
        </p:spPr>
      </p:pic>
      <p:sp>
        <p:nvSpPr>
          <p:cNvPr id="180" name="5. 화면기능구현 정의(6) - 피드/개인 다락방 화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(6)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피드/개인 다락방 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 Shot 2021-06-25 at 16.15.01.png" descr="Screen Shot 2021-06-25 at 16.15.01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781915" y="3000548"/>
            <a:ext cx="14820170" cy="8589478"/>
          </a:xfrm>
          <a:prstGeom prst="rect">
            <a:avLst/>
          </a:prstGeom>
        </p:spPr>
      </p:pic>
      <p:sp>
        <p:nvSpPr>
          <p:cNvPr id="183" name="5. 화면기능구현 정의(7) - 게시글 상세 화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(7)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게시글 상세 화면</a:t>
            </a:r>
          </a:p>
        </p:txBody>
      </p:sp>
      <p:pic>
        <p:nvPicPr>
          <p:cNvPr id="184" name="Screen Shot 2021-06-25 at 16.16.22.png" descr="Screen Shot 2021-06-25 at 16.16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1840" y="11498567"/>
            <a:ext cx="14714920" cy="132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21-06-25 at 16.18.47.png" descr="Screen Shot 2021-06-25 at 16.18.47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781916" y="2910036"/>
            <a:ext cx="14820167" cy="8912683"/>
          </a:xfrm>
          <a:prstGeom prst="rect">
            <a:avLst/>
          </a:prstGeom>
        </p:spPr>
      </p:pic>
      <p:sp>
        <p:nvSpPr>
          <p:cNvPr id="187" name="5. 화면기능구현 정의(8) - 게시글 작성 화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(8)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게시글 작성 화면</a:t>
            </a:r>
          </a:p>
        </p:txBody>
      </p:sp>
      <p:pic>
        <p:nvPicPr>
          <p:cNvPr id="188" name="Screen Shot 2021-06-25 at 16.19.14.png" descr="Screen Shot 2021-06-25 at 16.19.14.png"/>
          <p:cNvPicPr>
            <a:picLocks noChangeAspect="1"/>
          </p:cNvPicPr>
          <p:nvPr/>
        </p:nvPicPr>
        <p:blipFill>
          <a:blip r:embed="rId3">
            <a:extLst/>
          </a:blip>
          <a:srcRect l="0" t="10410" r="0" b="0"/>
          <a:stretch>
            <a:fillRect/>
          </a:stretch>
        </p:blipFill>
        <p:spPr>
          <a:xfrm>
            <a:off x="4848193" y="11720666"/>
            <a:ext cx="14687730" cy="8825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ont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123" name="개발목적…"/>
          <p:cNvSpPr txBox="1"/>
          <p:nvPr>
            <p:ph type="body" idx="1"/>
          </p:nvPr>
        </p:nvSpPr>
        <p:spPr>
          <a:xfrm>
            <a:off x="2381250" y="4133850"/>
            <a:ext cx="19621500" cy="8191500"/>
          </a:xfrm>
          <a:prstGeom prst="rect">
            <a:avLst/>
          </a:prstGeom>
        </p:spPr>
        <p:txBody>
          <a:bodyPr/>
          <a:lstStyle/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개발목적 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기능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요구사항 정의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클래스 다이어그램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화면기능구현 정의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담당파트</a:t>
            </a:r>
          </a:p>
          <a:p>
            <a:pPr marL="711200" indent="-711200" defTabSz="660400">
              <a:spcBef>
                <a:spcPts val="3300"/>
              </a:spcBef>
              <a:buSzPct val="100000"/>
              <a:buAutoNum type="arabicPeriod" startAt="1"/>
              <a:defRPr sz="416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Project Schedule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21-06-25 at 16.10.49.png" descr="Screen Shot 2021-06-25 at 16.10.49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12809"/>
            <a:ext cx="17894301" cy="9893301"/>
          </a:xfrm>
          <a:prstGeom prst="rect">
            <a:avLst/>
          </a:prstGeom>
        </p:spPr>
      </p:pic>
      <p:sp>
        <p:nvSpPr>
          <p:cNvPr id="191" name="5. 화면기능구현 정의(9) - 회원정보 수정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(9)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회원정보 수정 </a:t>
            </a:r>
            <a:r>
              <a:t>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 Shot 2021-06-25 at 16.11.54.png" descr="Screen Shot 2021-06-25 at 16.11.54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60203"/>
            <a:ext cx="17894300" cy="9881390"/>
          </a:xfrm>
          <a:prstGeom prst="rect">
            <a:avLst/>
          </a:prstGeom>
        </p:spPr>
      </p:pic>
      <p:sp>
        <p:nvSpPr>
          <p:cNvPr id="194" name="5. 화면기능구현 정의(10) - 회원정보 수정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(10)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회원정보 수정 </a:t>
            </a:r>
            <a:r>
              <a:t>(2)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21-06-25 at 16.12.35.png" descr="Screen Shot 2021-06-25 at 16.12.35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44850" y="2821723"/>
            <a:ext cx="17894301" cy="9958350"/>
          </a:xfrm>
          <a:prstGeom prst="rect">
            <a:avLst/>
          </a:prstGeom>
        </p:spPr>
      </p:pic>
      <p:sp>
        <p:nvSpPr>
          <p:cNvPr id="197" name="5. 화면기능구현 정의(11) - 회원정보 화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5.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화면기능구현 정의</a:t>
            </a:r>
            <a:r>
              <a:t>(11) -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회원정보 화면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6. 담당파트"/>
          <p:cNvSpPr txBox="1"/>
          <p:nvPr>
            <p:ph type="title"/>
          </p:nvPr>
        </p:nvSpPr>
        <p:spPr>
          <a:xfrm>
            <a:off x="2381250" y="89535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t>6.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담당파트</a:t>
            </a:r>
          </a:p>
        </p:txBody>
      </p:sp>
      <p:graphicFrame>
        <p:nvGraphicFramePr>
          <p:cNvPr id="200" name="Table"/>
          <p:cNvGraphicFramePr/>
          <p:nvPr/>
        </p:nvGraphicFramePr>
        <p:xfrm>
          <a:off x="2667000" y="3784600"/>
          <a:ext cx="9525000" cy="81915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762500"/>
                <a:gridCol w="4762500"/>
                <a:gridCol w="4762500"/>
                <a:gridCol w="4762500"/>
              </a:tblGrid>
              <a:tr h="1778000"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DIVISION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JOB DESCRIPTION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17780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박 소 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FRONT-END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Feeds page build</a:t>
                      </a:r>
                    </a:p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Feed detail page build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17780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박 소 희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FRONT-END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My information page build</a:t>
                      </a:r>
                    </a:p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My information modification page build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17780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최 정 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BACK-END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DBMS build</a:t>
                      </a:r>
                    </a:p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interface between DBMS and Frontend</a:t>
                      </a:r>
                    </a:p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Backend system build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  <a:tr h="17780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홍 소 희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3E231A"/>
                          </a:solidFill>
                        </a:rPr>
                        <a:t>FRONT-END</a:t>
                      </a:r>
                    </a:p>
                  </a:txBody>
                  <a:tcPr marL="50800" marR="50800" marT="50800" marB="50800" anchor="ctr" anchorCtr="0" horzOverflow="overflow"/>
                </a:tc>
                <a:tc gridSpan="2">
                  <a:txBody>
                    <a:bodyPr/>
                    <a:lstStyle/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Log-in page build</a:t>
                      </a:r>
                    </a:p>
                    <a:p>
                      <a:pPr marL="177800" indent="-177800" algn="l">
                        <a:buSzPct val="30000"/>
                        <a:buBlip>
                          <a:blip r:embed="rId2"/>
                        </a:buBlip>
                        <a:defRPr sz="3000"/>
                      </a:pPr>
                      <a:r>
                        <a:t>Sign-up page build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Table"/>
          <p:cNvGraphicFramePr/>
          <p:nvPr/>
        </p:nvGraphicFramePr>
        <p:xfrm>
          <a:off x="2336219" y="4140200"/>
          <a:ext cx="19634201" cy="81915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  <a:gridCol w="301869"/>
              </a:tblGrid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Month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1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5월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2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6월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12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7월
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10" rowSpan="2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Remark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  <a:tc rowSpan="2"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Day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27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31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gridSpan="10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  <a:tc hMerge="1" v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Project kick-off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T w="38100">
                      <a:solidFill>
                        <a:srgbClr val="3E231A"/>
                      </a:solidFill>
                      <a:miter lim="400000"/>
                    </a:lnT>
                    <a:solidFill>
                      <a:schemeClr val="accent1">
                        <a:hueOff val="-243500"/>
                        <a:satOff val="-10545"/>
                        <a:lumOff val="92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프로젝트 개발계획
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Front-end
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- 화면 디자인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-140711"/>
                        <a:satOff val="8692"/>
                        <a:lumOff val="1879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- 화면 구조 구현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- 화면 디자인 구현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190638"/>
                        <a:satOff val="5719"/>
                        <a:lumOff val="-181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190638"/>
                        <a:satOff val="5719"/>
                        <a:lumOff val="-181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190638"/>
                        <a:satOff val="5719"/>
                        <a:lumOff val="-181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190638"/>
                        <a:satOff val="5719"/>
                        <a:lumOff val="-181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- 화면 기능 구현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2">
                        <a:hueOff val="384160"/>
                        <a:satOff val="13417"/>
                        <a:lumOff val="-2906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Back-end
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-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Papyrus"/>
                        </a:rPr>
                        <a:t>DB </a:t>
                      </a:r>
                      <a:r>
                        <a:t>기본 틀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68525"/>
                        <a:satOff val="-7131"/>
                        <a:lumOff val="68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68525"/>
                        <a:satOff val="-7131"/>
                        <a:lumOff val="68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68525"/>
                        <a:satOff val="-7131"/>
                        <a:lumOff val="68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68525"/>
                        <a:satOff val="-7131"/>
                        <a:lumOff val="68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68525"/>
                        <a:satOff val="-7131"/>
                        <a:lumOff val="68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-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Papyrus"/>
                        </a:rPr>
                        <a:t>DB Server </a:t>
                      </a:r>
                      <a:r>
                        <a:t>기본 틀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-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Papyrus"/>
                        </a:rPr>
                        <a:t>Eclipse Connection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107717"/>
                        <a:satOff val="-10036"/>
                        <a:lumOff val="-51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107717"/>
                        <a:satOff val="-10036"/>
                        <a:lumOff val="-51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107717"/>
                        <a:satOff val="-10036"/>
                        <a:lumOff val="-51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107717"/>
                        <a:satOff val="-10036"/>
                        <a:lumOff val="-51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107717"/>
                        <a:satOff val="-10036"/>
                        <a:lumOff val="-51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Oracle &amp; MySQL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marL="215900" indent="-215900" algn="l">
                        <a:buSzPct val="125000"/>
                        <a:buChar char="-"/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Papyrus"/>
                        </a:rPr>
                        <a:t>DB Development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-325758"/>
                        <a:satOff val="-10149"/>
                        <a:lumOff val="-1317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3E231A"/>
                          </a:solidFill>
                          <a:latin typeface="Apple Chancery"/>
                          <a:ea typeface="Apple Chancery"/>
                          <a:cs typeface="Apple Chancery"/>
                          <a:sym typeface="Apple Chancery"/>
                        </a:rPr>
                        <a:t>Oracle &amp; MySQL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3E231A"/>
                          </a:solidFill>
                        </a:rPr>
                        <a:t>AI
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3E231A"/>
                      </a:solidFill>
                      <a:miter lim="400000"/>
                    </a:lnT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잠정 보류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T w="38100">
                      <a:solidFill>
                        <a:srgbClr val="3E231A"/>
                      </a:solidFill>
                      <a:miter lim="400000"/>
                    </a:lnT>
                    <a:solidFill>
                      <a:schemeClr val="accent5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marL="203200" indent="-203200" algn="l">
                        <a:buSzPct val="125000"/>
                        <a:buChar char="-"/>
                        <a:defRPr sz="16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데이터 수집 및 전처리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satOff val="13285"/>
                        <a:lumOff val="1005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marL="203200" indent="-203200" algn="l">
                        <a:buSzPct val="125000"/>
                        <a:buChar char="-"/>
                        <a:defRPr sz="16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모델개발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marL="203200" indent="-203200" algn="l">
                        <a:buSzPct val="125000"/>
                        <a:buChar char="-"/>
                        <a:defRPr sz="16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모델학습 및 유지보수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324583"/>
                        <a:satOff val="3212"/>
                        <a:lumOff val="-2184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marL="203200" indent="-203200" algn="l">
                        <a:buSzPct val="125000"/>
                        <a:buChar char="-"/>
                        <a:defRPr sz="16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  <a:r>
                        <a:t>통합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-633268"/>
                        <a:lumOff val="-33072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55600">
                <a:tc gridSpan="8">
                  <a:txBody>
                    <a:bodyPr/>
                    <a:lstStyle/>
                    <a:p>
                      <a:pPr algn="l">
                        <a:defRPr sz="1700">
                          <a:latin typeface="Apple Chancery"/>
                          <a:ea typeface="Apple Chancery"/>
                          <a:cs typeface="Apple Chancery"/>
                          <a:sym typeface="Apple Chancery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231A"/>
                      </a:solidFill>
                      <a:miter lim="400000"/>
                    </a:lnL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gridSpan="10">
                  <a:txBody>
                    <a:bodyPr/>
                    <a:lstStyle/>
                    <a:p>
                      <a:pPr>
                        <a:defRPr sz="4200"/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3E231A"/>
                      </a:solidFill>
                      <a:miter lim="400000"/>
                    </a:lnR>
                    <a:lnB w="38100">
                      <a:solidFill>
                        <a:srgbClr val="3E231A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03" name="7. Project Schedule"/>
          <p:cNvSpPr txBox="1"/>
          <p:nvPr>
            <p:ph type="title"/>
          </p:nvPr>
        </p:nvSpPr>
        <p:spPr>
          <a:xfrm>
            <a:off x="2381250" y="895350"/>
            <a:ext cx="19621500" cy="295910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7.</a:t>
            </a:r>
            <a:r>
              <a:t> Project Schedule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. 개 발 목 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개 발 목 적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alphaModFix amt="20416"/>
            <a:extLst/>
          </a:blip>
          <a:stretch>
            <a:fillRect/>
          </a:stretch>
        </p:blipFill>
        <p:spPr>
          <a:xfrm>
            <a:off x="616648" y="599230"/>
            <a:ext cx="12611479" cy="981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alphaModFix amt="29651"/>
            <a:extLst/>
          </a:blip>
          <a:stretch>
            <a:fillRect/>
          </a:stretch>
        </p:blipFill>
        <p:spPr>
          <a:xfrm>
            <a:off x="11781569" y="4067692"/>
            <a:ext cx="11988653" cy="899149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어릴적 다락방에서 느꼈던 아늑함과 편안함.…"/>
          <p:cNvSpPr txBox="1"/>
          <p:nvPr>
            <p:ph type="body" idx="1"/>
          </p:nvPr>
        </p:nvSpPr>
        <p:spPr>
          <a:prstGeom prst="rect">
            <a:avLst/>
          </a:prstGeom>
          <a:ln w="9525">
            <a:round/>
          </a:ln>
        </p:spPr>
        <p:txBody>
          <a:bodyPr anchor="t"/>
          <a:lstStyle/>
          <a:p>
            <a:pPr>
              <a:buBlip>
                <a:blip r:embed="rId4"/>
              </a:buBlip>
              <a:defRPr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어릴적 다락방에서 느꼈던 아늑함과 편안함. </a:t>
            </a:r>
          </a:p>
          <a:p>
            <a:pPr>
              <a:buBlip>
                <a:blip r:embed="rId4"/>
              </a:buBlip>
              <a:defRPr>
                <a:latin typeface="Apple Chancery"/>
                <a:ea typeface="Apple Chancery"/>
                <a:cs typeface="Apple Chancery"/>
                <a:sym typeface="Apple Chancery"/>
              </a:defRPr>
            </a:pPr>
          </a:p>
          <a:p>
            <a:pPr>
              <a:buBlip>
                <a:blip r:embed="rId4"/>
              </a:buBlip>
              <a:defRPr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다락방같은 나만의 공간을 웹으로 구현.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2. 기 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기 능</a:t>
            </a:r>
          </a:p>
        </p:txBody>
      </p:sp>
      <p:sp>
        <p:nvSpPr>
          <p:cNvPr id="131" name="나의 소소한 일상을 기록하는, 나만의 조그마한 공간.…"/>
          <p:cNvSpPr txBox="1"/>
          <p:nvPr>
            <p:ph type="body" sz="half" idx="1"/>
          </p:nvPr>
        </p:nvSpPr>
        <p:spPr>
          <a:xfrm>
            <a:off x="1922446" y="4127500"/>
            <a:ext cx="9567393" cy="8191500"/>
          </a:xfrm>
          <a:prstGeom prst="rect">
            <a:avLst/>
          </a:prstGeom>
          <a:ln w="9525">
            <a:round/>
          </a:ln>
        </p:spPr>
        <p:txBody>
          <a:bodyPr anchor="t"/>
          <a:lstStyle/>
          <a:p>
            <a:pPr>
              <a:buBlip>
                <a:blip r:embed="rId2"/>
              </a:buBlip>
              <a:defRPr sz="4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나의 소소한 일상을 기록하는, 나만의 조그마한 공간.</a:t>
            </a:r>
          </a:p>
          <a:p>
            <a:pPr lvl="1" marL="1401884" indent="-512884">
              <a:buSzPct val="100000"/>
              <a:buAutoNum type="arabicPeriod" startAt="1"/>
              <a:defRPr sz="3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나의 일상을 기록하는 다이어리로</a:t>
            </a:r>
          </a:p>
          <a:p>
            <a:pPr lvl="1" marL="1401884" indent="-512884">
              <a:buSzPct val="100000"/>
              <a:buAutoNum type="arabicPeriod" startAt="1"/>
              <a:defRPr sz="3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잊고 싶지 않은 것을 기록하는 노트로</a:t>
            </a:r>
          </a:p>
          <a:p>
            <a:pPr lvl="1" marL="1401884" indent="-512884">
              <a:buSzPct val="100000"/>
              <a:buAutoNum type="arabicPeriod" startAt="1"/>
              <a:defRPr sz="3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순간을 보관하는 사진첩</a:t>
            </a:r>
          </a:p>
          <a:p>
            <a:pPr lvl="1" marL="1401884" indent="-512884">
              <a:buSzPct val="100000"/>
              <a:buAutoNum type="arabicPeriod" startAt="1"/>
              <a:defRPr sz="3000">
                <a:latin typeface="Apple Chancery"/>
                <a:ea typeface="Apple Chancery"/>
                <a:cs typeface="Apple Chancery"/>
                <a:sym typeface="Apple Chancery"/>
              </a:defRPr>
            </a:pPr>
            <a:r>
              <a:t>살아있는 기억 비디오 클립</a:t>
            </a:r>
          </a:p>
        </p:txBody>
      </p:sp>
      <p:grpSp>
        <p:nvGrpSpPr>
          <p:cNvPr id="134" name="나의 기분을 알아주는, 나만의 색깔있는 공간.…"/>
          <p:cNvGrpSpPr/>
          <p:nvPr/>
        </p:nvGrpSpPr>
        <p:grpSpPr>
          <a:xfrm>
            <a:off x="12570690" y="4032250"/>
            <a:ext cx="9757893" cy="8382000"/>
            <a:chOff x="0" y="0"/>
            <a:chExt cx="9757891" cy="8382000"/>
          </a:xfrm>
        </p:grpSpPr>
        <p:sp>
          <p:nvSpPr>
            <p:cNvPr id="133" name="나의 기분을 알아주는, 나만의 색깔있는 공간.…"/>
            <p:cNvSpPr txBox="1"/>
            <p:nvPr/>
          </p:nvSpPr>
          <p:spPr>
            <a:xfrm>
              <a:off x="95250" y="95250"/>
              <a:ext cx="9567392" cy="819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marL="660400" indent="-660400" algn="l">
                <a:spcBef>
                  <a:spcPts val="4200"/>
                </a:spcBef>
                <a:buSzPct val="25000"/>
                <a:buBlip>
                  <a:blip r:embed="rId2"/>
                </a:buBlip>
                <a:defRPr sz="4000">
                  <a:latin typeface="Apple Chancery"/>
                  <a:ea typeface="Apple Chancery"/>
                  <a:cs typeface="Apple Chancery"/>
                  <a:sym typeface="Apple Chancery"/>
                </a:defRPr>
              </a:pPr>
              <a:r>
                <a:t>나의 기분을 알아주는, 나만의 색깔있는 공간.</a:t>
              </a:r>
            </a:p>
            <a:p>
              <a:pPr lvl="1" marL="1401884" indent="-512884" algn="l">
                <a:spcBef>
                  <a:spcPts val="4200"/>
                </a:spcBef>
                <a:buSzPct val="100000"/>
                <a:buAutoNum type="arabicPeriod" startAt="1"/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pPr>
              <a:r>
                <a:t>나의 기분을 알아주는: 내가 기록한 글을 분석하여 그날의 MBTI 성향을 분석</a:t>
              </a:r>
            </a:p>
            <a:p>
              <a:pPr lvl="1" marL="1401884" indent="-512884" algn="l">
                <a:spcBef>
                  <a:spcPts val="4200"/>
                </a:spcBef>
                <a:buSzPct val="100000"/>
                <a:buAutoNum type="arabicPeriod" startAt="1"/>
                <a:defRPr sz="3000">
                  <a:latin typeface="Apple Chancery"/>
                  <a:ea typeface="Apple Chancery"/>
                  <a:cs typeface="Apple Chancery"/>
                  <a:sym typeface="Apple Chancery"/>
                </a:defRPr>
              </a:pPr>
              <a:r>
                <a:t>나만의 색깔있는 공간: 분석된 MBTI 성향을 색깔로 나의 게시글에 투영</a:t>
              </a:r>
            </a:p>
          </p:txBody>
        </p:sp>
        <p:pic>
          <p:nvPicPr>
            <p:cNvPr id="132" name="나의 기분을 알아주는, 나만의 색깔있는 공간.… 나의 기분을 알아주는, 나만의 색깔있는 공간.나의 기분을 알아주는: 내가 기록한 글을 분석하여 그날의 MBTI 성향을 분석나만의 색깔있는 공간: 분석된 MBTI 성향을 색깔로 나의 게시글에 투영" descr="나의 기분을 알아주는, 나만의 색깔있는 공간.… 나의 기분을 알아주는, 나만의 색깔있는 공간.나의 기분을 알아주는: 내가 기록한 글을 분석하여 그날의 MBTI 성향을 분석나만의 색깔있는 공간: 분석된 MBTI 성향을 색깔로 나의 게시글에 투영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57892" cy="8382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3. 요구사항 정의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3.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요구사항 정의</a:t>
            </a:r>
            <a:r>
              <a:t> (1)</a:t>
            </a:r>
          </a:p>
        </p:txBody>
      </p:sp>
      <p:graphicFrame>
        <p:nvGraphicFramePr>
          <p:cNvPr id="137" name="Table"/>
          <p:cNvGraphicFramePr/>
          <p:nvPr/>
        </p:nvGraphicFramePr>
        <p:xfrm>
          <a:off x="1270000" y="3175000"/>
          <a:ext cx="10564721" cy="83842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92666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DRB-001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사이트의 첫 페이지에 구현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사용자가 정보를 입력해 가입하는 필드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입력 사항: ID, 비밀번호, E-mail, 이름, 성별, 생일, 프로필사진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정보 입력창, 회원가입버튼, 로그인 이동버튼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8" name="Table"/>
          <p:cNvGraphicFramePr/>
          <p:nvPr/>
        </p:nvGraphicFramePr>
        <p:xfrm>
          <a:off x="12700000" y="3175000"/>
          <a:ext cx="8061967" cy="40200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55625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DRB-002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5625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사이트의 첫 페이지에 구현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가입된 사용자가 ID, 비밀번호를 입력해 로그인하는 필드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gridSpan="2" row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2" hMerge="1">
                  <a:tcPr/>
                </a:tc>
                <a:tc rowSpan="2"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정보 입력창, 로그인버튼, 비밀번호 찾기, 회원가입 이동버튼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gridSpan="2" vMerge="1">
                  <a:tcPr/>
                </a:tc>
                <a:tc hMerge="1" vMerge="1"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3. 요구사항 정의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3.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요구사항 정의</a:t>
            </a:r>
            <a:r>
              <a:t>(2)</a:t>
            </a:r>
          </a:p>
        </p:txBody>
      </p:sp>
      <p:graphicFrame>
        <p:nvGraphicFramePr>
          <p:cNvPr id="141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749597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DRB-003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다이어리 작성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49597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다이어리 작성 화면 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14201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텍스트로 다이어리 작성과 각종 미디어(사진, 동영상 등)를 작성할 수 있는 기능 화면에 본인의 프로필도 확인 할 수 있으며 해쉬태그 작성 필드도 존재 하여야 함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작성중인 게시글, 첨부 미디어, 회원 프로필, 해시태그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Table"/>
          <p:cNvGraphicFramePr/>
          <p:nvPr/>
        </p:nvGraphicFramePr>
        <p:xfrm>
          <a:off x="12700000" y="3175000"/>
          <a:ext cx="8061967" cy="47738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08836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DRB-004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게시글 내용 (다이어리 내용)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836">
                <a:tc rowSpan="15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작성된 게시글의 내용을 표시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9046">
                <a:tc vMerge="1">
                  <a:tcPr/>
                </a:tc>
                <a:tc rowSpan="14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 피드에서 게시글 선택시, 선택된 게시글 내용을 표시해야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보고있는 게시글 기준, 이전 게시글, 다음 게시글 내용으로 넘어가는 버튼 기능이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게시글 내용 창 크기는 고정되어 있고, 내용이 많아 게시글 내용 창을 넘어갈 시, 스크롤 바를 이용 할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 및 삭제 기능을 버튼을 이용해 할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수정시 현재 창에서 수행해야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프로필 사진과 닉네임을 고정 화면으로 볼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내 정보를 수정할 수 있는 버튼이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 피드 화면으로 돌아갈 수 있는 버튼이 있어야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0820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개인 프로필, 닉네임, 게시글 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3. 요구사항 정의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3.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요구사항 정의</a:t>
            </a:r>
            <a:r>
              <a:t> (3)</a:t>
            </a:r>
          </a:p>
        </p:txBody>
      </p:sp>
      <p:graphicFrame>
        <p:nvGraphicFramePr>
          <p:cNvPr id="145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718953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DRB-005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개인 피드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8953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시  개인의 메인화면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93180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다이어리 작성, 작성된 게시글 읽기, 회원정보창으로 이동이 가능해야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해시태그를 검색하여 해당 태그가 들어간 다이어리 게시글만 보여주는 기능을 추가해야한다.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피드에 보이는 게시글에 마우스를 오버하면 해당 글의 성향이 색상으로 나타나는 기능을 추가한다.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85660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첨부 미디어(대표사진), 회원프로필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Table"/>
          <p:cNvGraphicFramePr/>
          <p:nvPr/>
        </p:nvGraphicFramePr>
        <p:xfrm>
          <a:off x="1270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50867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DRB-006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회원정보/ “내 정보” 수정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867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상태에서 회원이 개인정보를 수정할 수 있는 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7878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개인정보는 “내 정보” 페이지/부분에 있다.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 가능한 부분: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ID/닉네임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패스워드/비밀번호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프로필 사진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생일(생년월일)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성별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‘성향’은 수정 불가능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73475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첨부 미디어(프로필 사진 바꾸는 경우), 회원 프로필, 저장 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3. 요구사항 정의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3.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요구사항 정의</a:t>
            </a:r>
            <a:r>
              <a:t>(4)</a:t>
            </a:r>
          </a:p>
        </p:txBody>
      </p:sp>
      <p:graphicFrame>
        <p:nvGraphicFramePr>
          <p:cNvPr id="149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484031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DRB-007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 DB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4031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 보관 및 생성, 수정, 삭제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32031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DB column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생년월일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ID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비밀번호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성별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생성일자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수정일자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다락방 웹페이지와 AI와 인터페이스 되어 요청한 정보를 전달 하여야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8155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이름, 생년월일, ID, 비밀번호, 성별, 이메일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0" name="Table"/>
          <p:cNvGraphicFramePr/>
          <p:nvPr/>
        </p:nvGraphicFramePr>
        <p:xfrm>
          <a:off x="1270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605370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DRB-008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피드 DB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05370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회원별 피드 보관 및 생성, 수정, 삭제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15266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DB column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날짜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제목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게시글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생성일자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수정일자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다락방 웹페이지와 AI와 인터페이스 되어 요청한 정보를 전달 하여야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12574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날짜, 제목, 게시글, 생성일자, 수정일자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DRB_Class_Diagram-class-1.png" descr="DRB_Class_Diagram-class-1.png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744200" y="3124200"/>
            <a:ext cx="12814301" cy="9924734"/>
          </a:xfrm>
          <a:prstGeom prst="rect">
            <a:avLst/>
          </a:prstGeom>
        </p:spPr>
      </p:pic>
      <p:sp>
        <p:nvSpPr>
          <p:cNvPr id="153" name="4. 클래스 다이어그램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4.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 다이어그램</a:t>
            </a:r>
            <a:r>
              <a:t>(1)</a:t>
            </a:r>
          </a:p>
        </p:txBody>
      </p:sp>
      <p:sp>
        <p:nvSpPr>
          <p:cNvPr id="154" name="Log_in: profile, feeds, tags class들은 e_mail: string 값을 참조하여 수행되고, 결과값은 log_in으로 전송.…"/>
          <p:cNvSpPr txBox="1"/>
          <p:nvPr>
            <p:ph type="body" sz="half" idx="1"/>
          </p:nvPr>
        </p:nvSpPr>
        <p:spPr>
          <a:xfrm>
            <a:off x="1270000" y="3175000"/>
            <a:ext cx="9525000" cy="9779000"/>
          </a:xfrm>
          <a:prstGeom prst="rect">
            <a:avLst/>
          </a:prstGeom>
        </p:spPr>
        <p:txBody>
          <a:bodyPr/>
          <a:lstStyle/>
          <a:p>
            <a:pPr marL="528066" indent="-528066" defTabSz="817244">
              <a:spcBef>
                <a:spcPts val="3800"/>
              </a:spcBef>
              <a:buBlip>
                <a:blip r:embed="rId3"/>
              </a:buBlip>
              <a:defRPr sz="4158"/>
            </a:pPr>
            <a:r>
              <a:t>Log_in: profile, feeds, tags class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들은</a:t>
            </a:r>
            <a:r>
              <a:t> e_mail: string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값을 참조하여 수행되고, 결과값은</a:t>
            </a:r>
            <a:r>
              <a:t> log_in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으로 전송</a:t>
            </a:r>
            <a:r>
              <a:t>.</a:t>
            </a:r>
          </a:p>
          <a:p>
            <a:pPr marL="528066" indent="-528066" defTabSz="817244">
              <a:spcBef>
                <a:spcPts val="3800"/>
              </a:spcBef>
              <a:buBlip>
                <a:blip r:embed="rId3"/>
              </a:buBlip>
              <a:defRPr sz="4158"/>
            </a:pPr>
            <a:r>
              <a:t>e_mail_check &amp; pwd_set: Password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재설정을 위한 클래스. </a:t>
            </a:r>
            <a:r>
              <a:t>e_mail_check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클래스에서 </a:t>
            </a:r>
            <a:r>
              <a:t>e_mail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 확인 후, 인증번호를 해당 메일로 전송. 인증번호 일치시 </a:t>
            </a:r>
            <a:r>
              <a:t>pwd_set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 클래스로 넘어가 비밀번호 재설정 수행.</a:t>
            </a:r>
            <a:endParaRPr>
              <a:latin typeface="Apple Chancery"/>
              <a:ea typeface="Apple Chancery"/>
              <a:cs typeface="Apple Chancery"/>
              <a:sym typeface="Apple Chancery"/>
            </a:endParaRPr>
          </a:p>
          <a:p>
            <a:pPr marL="528066" indent="-528066" defTabSz="817244">
              <a:spcBef>
                <a:spcPts val="3800"/>
              </a:spcBef>
              <a:buBlip>
                <a:blip r:embed="rId3"/>
              </a:buBlip>
              <a:defRPr sz="4158"/>
            </a:pPr>
            <a:r>
              <a:t>sign_up: </a:t>
            </a:r>
            <a:r>
              <a:rPr>
                <a:latin typeface="Apple Chancery"/>
                <a:ea typeface="Apple Chancery"/>
                <a:cs typeface="Apple Chancery"/>
                <a:sym typeface="Apple Chancery"/>
              </a:rPr>
              <a:t>회원가입 클래스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